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58" r:id="rId4"/>
    <p:sldId id="269" r:id="rId5"/>
    <p:sldId id="259" r:id="rId6"/>
    <p:sldId id="270" r:id="rId7"/>
    <p:sldId id="260" r:id="rId8"/>
    <p:sldId id="271" r:id="rId9"/>
    <p:sldId id="261" r:id="rId10"/>
    <p:sldId id="272" r:id="rId11"/>
    <p:sldId id="262" r:id="rId12"/>
    <p:sldId id="273" r:id="rId13"/>
    <p:sldId id="263" r:id="rId14"/>
    <p:sldId id="274" r:id="rId15"/>
    <p:sldId id="264" r:id="rId16"/>
    <p:sldId id="275" r:id="rId17"/>
    <p:sldId id="265" r:id="rId18"/>
    <p:sldId id="276" r:id="rId19"/>
    <p:sldId id="266" r:id="rId20"/>
    <p:sldId id="277" r:id="rId21"/>
    <p:sldId id="267" r:id="rId22"/>
    <p:sldId id="278"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9B6A"/>
    <a:srgbClr val="5C79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8"/>
  </p:normalViewPr>
  <p:slideViewPr>
    <p:cSldViewPr snapToGrid="0">
      <p:cViewPr varScale="1">
        <p:scale>
          <a:sx n="121" d="100"/>
          <a:sy n="121"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5BC314-9821-2944-A682-4397423EB5C2}" type="datetimeFigureOut">
              <a:rPr lang="en-US" smtClean="0"/>
              <a:t>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62B554-2215-2546-8715-A4341650567C}" type="slidenum">
              <a:rPr lang="en-US" smtClean="0"/>
              <a:t>‹#›</a:t>
            </a:fld>
            <a:endParaRPr lang="en-US"/>
          </a:p>
        </p:txBody>
      </p:sp>
    </p:spTree>
    <p:extLst>
      <p:ext uri="{BB962C8B-B14F-4D97-AF65-F5344CB8AC3E}">
        <p14:creationId xmlns:p14="http://schemas.microsoft.com/office/powerpoint/2010/main" val="2394665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13</a:t>
            </a:fld>
            <a:endParaRPr lang="en-US"/>
          </a:p>
        </p:txBody>
      </p:sp>
    </p:spTree>
    <p:extLst>
      <p:ext uri="{BB962C8B-B14F-4D97-AF65-F5344CB8AC3E}">
        <p14:creationId xmlns:p14="http://schemas.microsoft.com/office/powerpoint/2010/main" val="746901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15</a:t>
            </a:fld>
            <a:endParaRPr lang="en-US"/>
          </a:p>
        </p:txBody>
      </p:sp>
    </p:spTree>
    <p:extLst>
      <p:ext uri="{BB962C8B-B14F-4D97-AF65-F5344CB8AC3E}">
        <p14:creationId xmlns:p14="http://schemas.microsoft.com/office/powerpoint/2010/main" val="2586049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17</a:t>
            </a:fld>
            <a:endParaRPr lang="en-US"/>
          </a:p>
        </p:txBody>
      </p:sp>
    </p:spTree>
    <p:extLst>
      <p:ext uri="{BB962C8B-B14F-4D97-AF65-F5344CB8AC3E}">
        <p14:creationId xmlns:p14="http://schemas.microsoft.com/office/powerpoint/2010/main" val="1775135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19</a:t>
            </a:fld>
            <a:endParaRPr lang="en-US"/>
          </a:p>
        </p:txBody>
      </p:sp>
    </p:spTree>
    <p:extLst>
      <p:ext uri="{BB962C8B-B14F-4D97-AF65-F5344CB8AC3E}">
        <p14:creationId xmlns:p14="http://schemas.microsoft.com/office/powerpoint/2010/main" val="1721781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21</a:t>
            </a:fld>
            <a:endParaRPr lang="en-US"/>
          </a:p>
        </p:txBody>
      </p:sp>
    </p:spTree>
    <p:extLst>
      <p:ext uri="{BB962C8B-B14F-4D97-AF65-F5344CB8AC3E}">
        <p14:creationId xmlns:p14="http://schemas.microsoft.com/office/powerpoint/2010/main" val="2518897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62B554-2215-2546-8715-A4341650567C}" type="slidenum">
              <a:rPr lang="en-US" smtClean="0"/>
              <a:t>23</a:t>
            </a:fld>
            <a:endParaRPr lang="en-US"/>
          </a:p>
        </p:txBody>
      </p:sp>
    </p:spTree>
    <p:extLst>
      <p:ext uri="{BB962C8B-B14F-4D97-AF65-F5344CB8AC3E}">
        <p14:creationId xmlns:p14="http://schemas.microsoft.com/office/powerpoint/2010/main" val="1266355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0B07E-F13C-4FB1-88E8-CBE8159E463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C6C18BB-6466-19B2-3CD2-AD1D589543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A646524-472C-CAA8-90CB-A62EAEFD0F42}"/>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B3ACD669-DF1A-B573-B0BE-BC65A285D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DC4582-CB37-1035-5FAE-BA476DCA141D}"/>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3565412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FC0D1-DFB0-3AC4-9661-2FDD8B9C6B8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2D78BF4-4BCF-957B-DBD7-919BD3A5AE4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06EF38-47BF-1DDB-8082-CC5B7C9D176A}"/>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3ECC9600-9128-04AA-D0A6-BC56089D9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475F03-DADA-977C-53BD-B37FEF4DFDD7}"/>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3173044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6C0C88-D08E-AB28-E09D-FCA246D01BF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2BAF73A-366F-C646-CF95-D4AC8B2B435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5DAFE6D-5358-A8B7-33A2-62807D8E2384}"/>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553CDB3E-B8FD-EB11-FCD4-6B722BFC0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56D83-FA18-2276-8A74-9365C7A73277}"/>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2662633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7CA40-C01D-F915-94F4-80C74ED145E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75A9FF6-77ED-D629-0CE2-13A1B4F7F45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BB3A3AC-C418-DC8B-5C37-EE690A51E668}"/>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12ACDEED-92DC-6BC7-2F10-628A638618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014569-4E8D-A3BF-87B9-F20B9785B69A}"/>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443752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5D32-CBBB-32C6-19BD-55A6A984B69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D57D36E-5A21-846F-FDA1-D0F3F911A5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7089E2F-003C-F621-E0DD-300E5FA113BD}"/>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0BB29889-8C17-BE4C-7C3C-93486B0B8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33A1A-8799-E605-8B82-9AD5A65E46AE}"/>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1573575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ADCDF-F393-081E-B658-AA3583039F8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3BAA4CC-B3A3-E8C7-94FE-9147908C3C5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E5885AE-61C0-4CB0-F236-08684DE3252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FB58182-F163-F7AB-E650-58167425DF7B}"/>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6" name="Footer Placeholder 5">
            <a:extLst>
              <a:ext uri="{FF2B5EF4-FFF2-40B4-BE49-F238E27FC236}">
                <a16:creationId xmlns:a16="http://schemas.microsoft.com/office/drawing/2014/main" id="{D8079FA0-73A5-2496-F3FD-C26E9C61C9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0BC827-31C8-03F1-9246-43EF2F280B0B}"/>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185971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4EF71-3C4C-AC7C-8622-67921D07848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1A06A27-CC55-7D37-3E3C-BC0CB90BDB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EEBE72B-C054-6B09-A601-46AA3C0ADC2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FB6E2F9-1F47-F201-5CF2-5CC4806758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E0478C-6298-7E21-DD66-B15CCE0924B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1824854-485D-975C-8432-E7EECF5055E0}"/>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8" name="Footer Placeholder 7">
            <a:extLst>
              <a:ext uri="{FF2B5EF4-FFF2-40B4-BE49-F238E27FC236}">
                <a16:creationId xmlns:a16="http://schemas.microsoft.com/office/drawing/2014/main" id="{81758F35-FC62-0118-8811-5CB4101D2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547401-3CC5-594F-C9D1-9D61D0573C7C}"/>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4293765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803B9-D0B6-C6CC-7C72-9279DA4166C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6C9666B-D70C-F953-407F-5D9EB1D2C6AE}"/>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4" name="Footer Placeholder 3">
            <a:extLst>
              <a:ext uri="{FF2B5EF4-FFF2-40B4-BE49-F238E27FC236}">
                <a16:creationId xmlns:a16="http://schemas.microsoft.com/office/drawing/2014/main" id="{C706A6E1-49FE-EF9A-47E6-A7A1293540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A6F605-5FF1-F1DB-D233-306A87B27781}"/>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264193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336588-A6DE-86F0-62EF-E60011A9CC4E}"/>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3" name="Footer Placeholder 2">
            <a:extLst>
              <a:ext uri="{FF2B5EF4-FFF2-40B4-BE49-F238E27FC236}">
                <a16:creationId xmlns:a16="http://schemas.microsoft.com/office/drawing/2014/main" id="{6530DBAC-58BB-8643-1950-3B9E38A432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231216-EA0F-224F-2059-FFF03235BD45}"/>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3975518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5B2C5-EC7D-4DE9-9459-C72F5F8295A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8982C2A6-505A-9B9C-3790-D7FB0017A4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95CEE6F-A2E3-9736-ACBA-7CDEA4732D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436F8EE-08F4-0890-AFE2-D282190CFC68}"/>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6" name="Footer Placeholder 5">
            <a:extLst>
              <a:ext uri="{FF2B5EF4-FFF2-40B4-BE49-F238E27FC236}">
                <a16:creationId xmlns:a16="http://schemas.microsoft.com/office/drawing/2014/main" id="{B87665DB-6262-3005-4D69-50400E86C4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96F826-494F-A2B9-E6DA-3AE816E6FD40}"/>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2890048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65912-52DA-668D-92C8-182C96DC02B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A30EE89-E0A1-F450-86BF-9A307F29AB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09B71A-2D7F-0FB8-0CD4-B837E9387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EDEFC12-976F-F113-DE11-112E630F80A8}"/>
              </a:ext>
            </a:extLst>
          </p:cNvPr>
          <p:cNvSpPr>
            <a:spLocks noGrp="1"/>
          </p:cNvSpPr>
          <p:nvPr>
            <p:ph type="dt" sz="half" idx="10"/>
          </p:nvPr>
        </p:nvSpPr>
        <p:spPr/>
        <p:txBody>
          <a:bodyPr/>
          <a:lstStyle/>
          <a:p>
            <a:fld id="{1D008E34-EA6B-E141-AB59-C3CA15A6F457}" type="datetimeFigureOut">
              <a:rPr lang="en-US" smtClean="0"/>
              <a:t>7/20/23</a:t>
            </a:fld>
            <a:endParaRPr lang="en-US"/>
          </a:p>
        </p:txBody>
      </p:sp>
      <p:sp>
        <p:nvSpPr>
          <p:cNvPr id="6" name="Footer Placeholder 5">
            <a:extLst>
              <a:ext uri="{FF2B5EF4-FFF2-40B4-BE49-F238E27FC236}">
                <a16:creationId xmlns:a16="http://schemas.microsoft.com/office/drawing/2014/main" id="{35E3BC63-2855-D5E9-34F5-F52A762608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BDC0A5-8FD6-DA65-2194-0A6006044050}"/>
              </a:ext>
            </a:extLst>
          </p:cNvPr>
          <p:cNvSpPr>
            <a:spLocks noGrp="1"/>
          </p:cNvSpPr>
          <p:nvPr>
            <p:ph type="sldNum" sz="quarter" idx="12"/>
          </p:nvPr>
        </p:nvSpPr>
        <p:spPr/>
        <p:txBody>
          <a:bodyPr/>
          <a:lstStyle/>
          <a:p>
            <a:fld id="{7FAA78FB-5B94-1F4F-BD51-D0E285AC40F8}" type="slidenum">
              <a:rPr lang="en-US" smtClean="0"/>
              <a:t>‹#›</a:t>
            </a:fld>
            <a:endParaRPr lang="en-US"/>
          </a:p>
        </p:txBody>
      </p:sp>
    </p:spTree>
    <p:extLst>
      <p:ext uri="{BB962C8B-B14F-4D97-AF65-F5344CB8AC3E}">
        <p14:creationId xmlns:p14="http://schemas.microsoft.com/office/powerpoint/2010/main" val="2386071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665429-4A79-5803-2A4A-00269EE642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F4E32B5-BE43-D7B4-7B35-D77C35BD4D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9A2F1C0-65F4-2A30-5A74-95FF9BCD66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008E34-EA6B-E141-AB59-C3CA15A6F457}" type="datetimeFigureOut">
              <a:rPr lang="en-US" smtClean="0"/>
              <a:t>7/20/23</a:t>
            </a:fld>
            <a:endParaRPr lang="en-US"/>
          </a:p>
        </p:txBody>
      </p:sp>
      <p:sp>
        <p:nvSpPr>
          <p:cNvPr id="5" name="Footer Placeholder 4">
            <a:extLst>
              <a:ext uri="{FF2B5EF4-FFF2-40B4-BE49-F238E27FC236}">
                <a16:creationId xmlns:a16="http://schemas.microsoft.com/office/drawing/2014/main" id="{F3EB8D72-D93B-0990-D5B7-04D1EAA5EE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F973E81-66B0-E343-DA64-2B9D775281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AA78FB-5B94-1F4F-BD51-D0E285AC40F8}" type="slidenum">
              <a:rPr lang="en-US" smtClean="0"/>
              <a:t>‹#›</a:t>
            </a:fld>
            <a:endParaRPr lang="en-US"/>
          </a:p>
        </p:txBody>
      </p:sp>
    </p:spTree>
    <p:extLst>
      <p:ext uri="{BB962C8B-B14F-4D97-AF65-F5344CB8AC3E}">
        <p14:creationId xmlns:p14="http://schemas.microsoft.com/office/powerpoint/2010/main" val="9799052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2235200"/>
            <a:ext cx="11582400" cy="2387600"/>
          </a:xfrm>
        </p:spPr>
        <p:txBody>
          <a:bodyPr anchor="ctr"/>
          <a:lstStyle/>
          <a:p>
            <a:r>
              <a:rPr lang="en-US" dirty="0">
                <a:latin typeface="Times" pitchFamily="2" charset="0"/>
              </a:rPr>
              <a:t>E-COMMERCE SALES ANALYSIS</a:t>
            </a:r>
          </a:p>
        </p:txBody>
      </p:sp>
    </p:spTree>
    <p:extLst>
      <p:ext uri="{BB962C8B-B14F-4D97-AF65-F5344CB8AC3E}">
        <p14:creationId xmlns:p14="http://schemas.microsoft.com/office/powerpoint/2010/main" val="1471798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Year 2014</a:t>
            </a:r>
          </a:p>
        </p:txBody>
      </p:sp>
      <p:pic>
        <p:nvPicPr>
          <p:cNvPr id="4" name="Picture 3">
            <a:extLst>
              <a:ext uri="{FF2B5EF4-FFF2-40B4-BE49-F238E27FC236}">
                <a16:creationId xmlns:a16="http://schemas.microsoft.com/office/drawing/2014/main" id="{1F84F6D2-0C89-40EB-7166-0FF18BA144F8}"/>
              </a:ext>
            </a:extLst>
          </p:cNvPr>
          <p:cNvPicPr>
            <a:picLocks noChangeAspect="1"/>
          </p:cNvPicPr>
          <p:nvPr/>
        </p:nvPicPr>
        <p:blipFill>
          <a:blip r:embed="rId2"/>
          <a:stretch>
            <a:fillRect/>
          </a:stretch>
        </p:blipFill>
        <p:spPr>
          <a:xfrm>
            <a:off x="362027" y="357352"/>
            <a:ext cx="11467945" cy="5980387"/>
          </a:xfrm>
          <a:prstGeom prst="rect">
            <a:avLst/>
          </a:prstGeom>
        </p:spPr>
      </p:pic>
    </p:spTree>
    <p:extLst>
      <p:ext uri="{BB962C8B-B14F-4D97-AF65-F5344CB8AC3E}">
        <p14:creationId xmlns:p14="http://schemas.microsoft.com/office/powerpoint/2010/main" val="4072815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YEAR 2014 :</a:t>
            </a:r>
            <a:br>
              <a:rPr lang="en-US" sz="2400" dirty="0">
                <a:latin typeface="Times" pitchFamily="2" charset="0"/>
              </a:rPr>
            </a:br>
            <a:r>
              <a:rPr lang="en-US" sz="2000" dirty="0">
                <a:latin typeface="Times" pitchFamily="2" charset="0"/>
              </a:rPr>
              <a:t>1) The sales value in year 2014 was : $ 7, 33, 947.02</a:t>
            </a:r>
            <a:br>
              <a:rPr lang="en-US" sz="2000" dirty="0">
                <a:latin typeface="Times" pitchFamily="2" charset="0"/>
              </a:rPr>
            </a:br>
            <a:r>
              <a:rPr lang="en-US" sz="2000" dirty="0">
                <a:latin typeface="Times" pitchFamily="2" charset="0"/>
              </a:rPr>
              <a:t>2) The profit value in year 2013 was : $  93, 507.51</a:t>
            </a:r>
            <a:br>
              <a:rPr lang="en-US" sz="2000" dirty="0">
                <a:latin typeface="Times" pitchFamily="2" charset="0"/>
              </a:rPr>
            </a:br>
            <a:r>
              <a:rPr lang="en-US" sz="2000" dirty="0">
                <a:latin typeface="Times" pitchFamily="2" charset="0"/>
              </a:rPr>
              <a:t>3) The profit margin in year 2013 was : + 12.74 %</a:t>
            </a:r>
            <a:br>
              <a:rPr lang="en-US" sz="2000" dirty="0">
                <a:latin typeface="Times" pitchFamily="2" charset="0"/>
              </a:rPr>
            </a:br>
            <a:r>
              <a:rPr lang="en-US" sz="2000" dirty="0">
                <a:latin typeface="Times" pitchFamily="2" charset="0"/>
              </a:rPr>
              <a:t>5) The maximum number of sales happened in ‘November’ and maximum profit happened in ‘March’.</a:t>
            </a:r>
            <a:br>
              <a:rPr lang="en-US" sz="2000" dirty="0">
                <a:latin typeface="Times" pitchFamily="2" charset="0"/>
              </a:rPr>
            </a:br>
            <a:r>
              <a:rPr lang="en-US" sz="2000" dirty="0">
                <a:latin typeface="Times" pitchFamily="2" charset="0"/>
              </a:rPr>
              <a:t>6) The minimum number of sales happened in ‘February’ and minimum profit happened in ‘February’.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‘Phones’.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1345372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CENTRAL REGION</a:t>
            </a:r>
          </a:p>
        </p:txBody>
      </p:sp>
      <p:pic>
        <p:nvPicPr>
          <p:cNvPr id="3" name="Picture 2">
            <a:extLst>
              <a:ext uri="{FF2B5EF4-FFF2-40B4-BE49-F238E27FC236}">
                <a16:creationId xmlns:a16="http://schemas.microsoft.com/office/drawing/2014/main" id="{8C5B032A-CC09-3186-9795-CE46E7805EA6}"/>
              </a:ext>
            </a:extLst>
          </p:cNvPr>
          <p:cNvPicPr>
            <a:picLocks noChangeAspect="1"/>
          </p:cNvPicPr>
          <p:nvPr/>
        </p:nvPicPr>
        <p:blipFill>
          <a:blip r:embed="rId2"/>
          <a:stretch>
            <a:fillRect/>
          </a:stretch>
        </p:blipFill>
        <p:spPr>
          <a:xfrm>
            <a:off x="362027" y="388884"/>
            <a:ext cx="11467946" cy="5948856"/>
          </a:xfrm>
          <a:prstGeom prst="rect">
            <a:avLst/>
          </a:prstGeom>
        </p:spPr>
      </p:pic>
    </p:spTree>
    <p:extLst>
      <p:ext uri="{BB962C8B-B14F-4D97-AF65-F5344CB8AC3E}">
        <p14:creationId xmlns:p14="http://schemas.microsoft.com/office/powerpoint/2010/main" val="2337510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Region - Central :</a:t>
            </a:r>
            <a:br>
              <a:rPr lang="en-US" sz="2400" dirty="0">
                <a:latin typeface="Times" pitchFamily="2" charset="0"/>
              </a:rPr>
            </a:br>
            <a:r>
              <a:rPr lang="en-US" sz="2000" dirty="0">
                <a:latin typeface="Times" pitchFamily="2" charset="0"/>
              </a:rPr>
              <a:t>1) The overall sales was : $ 5, 01, 239.89</a:t>
            </a:r>
            <a:br>
              <a:rPr lang="en-US" sz="2000" dirty="0">
                <a:latin typeface="Times" pitchFamily="2" charset="0"/>
              </a:rPr>
            </a:br>
            <a:r>
              <a:rPr lang="en-US" sz="2000" dirty="0">
                <a:latin typeface="Times" pitchFamily="2" charset="0"/>
              </a:rPr>
              <a:t>2) The overall profit was : $  39, 706.36</a:t>
            </a:r>
            <a:br>
              <a:rPr lang="en-US" sz="2000" dirty="0">
                <a:latin typeface="Times" pitchFamily="2" charset="0"/>
              </a:rPr>
            </a:br>
            <a:r>
              <a:rPr lang="en-US" sz="2000" dirty="0">
                <a:latin typeface="Times" pitchFamily="2" charset="0"/>
              </a:rPr>
              <a:t>3) The overall profit was : + 7.92%</a:t>
            </a:r>
            <a:br>
              <a:rPr lang="en-US" sz="2000" dirty="0">
                <a:latin typeface="Times" pitchFamily="2" charset="0"/>
              </a:rPr>
            </a:br>
            <a:r>
              <a:rPr lang="en-US" sz="2000" dirty="0">
                <a:latin typeface="Times" pitchFamily="2" charset="0"/>
              </a:rPr>
              <a:t>5) The maximum number of sales happened in ‘September’ and maximum profit happened in ‘October’.</a:t>
            </a:r>
            <a:br>
              <a:rPr lang="en-US" sz="2000" dirty="0">
                <a:latin typeface="Times" pitchFamily="2" charset="0"/>
              </a:rPr>
            </a:br>
            <a:r>
              <a:rPr lang="en-US" sz="2000" dirty="0">
                <a:latin typeface="Times" pitchFamily="2" charset="0"/>
              </a:rPr>
              <a:t>6) The minimum number of sales happened in ‘February’ and minimum profit happened in ‘July’.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‘Texas’.</a:t>
            </a:r>
            <a:br>
              <a:rPr lang="en-US" sz="2000" dirty="0">
                <a:latin typeface="Times" pitchFamily="2" charset="0"/>
              </a:rPr>
            </a:br>
            <a:r>
              <a:rPr lang="en-US" sz="2000" dirty="0">
                <a:latin typeface="Times" pitchFamily="2" charset="0"/>
              </a:rPr>
              <a:t>9) Most overall item sold was ‘Chairs’.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542809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–EAST</a:t>
            </a:r>
          </a:p>
        </p:txBody>
      </p:sp>
      <p:pic>
        <p:nvPicPr>
          <p:cNvPr id="4" name="Picture 3">
            <a:extLst>
              <a:ext uri="{FF2B5EF4-FFF2-40B4-BE49-F238E27FC236}">
                <a16:creationId xmlns:a16="http://schemas.microsoft.com/office/drawing/2014/main" id="{BEC322C1-A030-5A8C-9404-C09576B91E97}"/>
              </a:ext>
            </a:extLst>
          </p:cNvPr>
          <p:cNvPicPr>
            <a:picLocks noChangeAspect="1"/>
          </p:cNvPicPr>
          <p:nvPr/>
        </p:nvPicPr>
        <p:blipFill>
          <a:blip r:embed="rId2"/>
          <a:stretch>
            <a:fillRect/>
          </a:stretch>
        </p:blipFill>
        <p:spPr>
          <a:xfrm>
            <a:off x="362027" y="357352"/>
            <a:ext cx="11467946" cy="5980387"/>
          </a:xfrm>
          <a:prstGeom prst="rect">
            <a:avLst/>
          </a:prstGeom>
        </p:spPr>
      </p:pic>
    </p:spTree>
    <p:extLst>
      <p:ext uri="{BB962C8B-B14F-4D97-AF65-F5344CB8AC3E}">
        <p14:creationId xmlns:p14="http://schemas.microsoft.com/office/powerpoint/2010/main" val="1354017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Region - East :</a:t>
            </a:r>
            <a:br>
              <a:rPr lang="en-US" sz="2400" dirty="0">
                <a:latin typeface="Times" pitchFamily="2" charset="0"/>
              </a:rPr>
            </a:br>
            <a:r>
              <a:rPr lang="en-US" sz="2000" dirty="0">
                <a:latin typeface="Times" pitchFamily="2" charset="0"/>
              </a:rPr>
              <a:t>1) The overall sales was : $ 6, 78, 781.24</a:t>
            </a:r>
            <a:br>
              <a:rPr lang="en-US" sz="2000" dirty="0">
                <a:latin typeface="Times" pitchFamily="2" charset="0"/>
              </a:rPr>
            </a:br>
            <a:r>
              <a:rPr lang="en-US" sz="2000" dirty="0">
                <a:latin typeface="Times" pitchFamily="2" charset="0"/>
              </a:rPr>
              <a:t>2) The overall profit was : $  91, 522.78</a:t>
            </a:r>
            <a:br>
              <a:rPr lang="en-US" sz="2000" dirty="0">
                <a:latin typeface="Times" pitchFamily="2" charset="0"/>
              </a:rPr>
            </a:br>
            <a:r>
              <a:rPr lang="en-US" sz="2000" dirty="0">
                <a:latin typeface="Times" pitchFamily="2" charset="0"/>
              </a:rPr>
              <a:t>3) The overall profit was : + 13.48%</a:t>
            </a:r>
            <a:br>
              <a:rPr lang="en-US" sz="2000" dirty="0">
                <a:latin typeface="Times" pitchFamily="2" charset="0"/>
              </a:rPr>
            </a:br>
            <a:r>
              <a:rPr lang="en-US" sz="2000" dirty="0">
                <a:latin typeface="Times" pitchFamily="2" charset="0"/>
              </a:rPr>
              <a:t>5) The maximum number of sales happened in ‘November’ and maximum profit happened in ‘November’.</a:t>
            </a:r>
            <a:br>
              <a:rPr lang="en-US" sz="2000" dirty="0">
                <a:latin typeface="Times" pitchFamily="2" charset="0"/>
              </a:rPr>
            </a:br>
            <a:r>
              <a:rPr lang="en-US" sz="2000" dirty="0">
                <a:latin typeface="Times" pitchFamily="2" charset="0"/>
              </a:rPr>
              <a:t>6) The minimum number of sales happened in ‘January’ and minimum profit happened in ‘January’.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‘New York’.</a:t>
            </a:r>
            <a:br>
              <a:rPr lang="en-US" sz="2000" dirty="0">
                <a:latin typeface="Times" pitchFamily="2" charset="0"/>
              </a:rPr>
            </a:br>
            <a:r>
              <a:rPr lang="en-US" sz="2000" dirty="0">
                <a:latin typeface="Times" pitchFamily="2" charset="0"/>
              </a:rPr>
              <a:t>9) Most overall item sold was ‘Phones’.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2398338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SOUTH</a:t>
            </a:r>
          </a:p>
        </p:txBody>
      </p:sp>
      <p:pic>
        <p:nvPicPr>
          <p:cNvPr id="3" name="Picture 2">
            <a:extLst>
              <a:ext uri="{FF2B5EF4-FFF2-40B4-BE49-F238E27FC236}">
                <a16:creationId xmlns:a16="http://schemas.microsoft.com/office/drawing/2014/main" id="{BDC47A77-CDB6-4DF8-1228-5D48278B5872}"/>
              </a:ext>
            </a:extLst>
          </p:cNvPr>
          <p:cNvPicPr>
            <a:picLocks noChangeAspect="1"/>
          </p:cNvPicPr>
          <p:nvPr/>
        </p:nvPicPr>
        <p:blipFill>
          <a:blip r:embed="rId2"/>
          <a:stretch>
            <a:fillRect/>
          </a:stretch>
        </p:blipFill>
        <p:spPr>
          <a:xfrm>
            <a:off x="362027" y="388884"/>
            <a:ext cx="11467946" cy="5948856"/>
          </a:xfrm>
          <a:prstGeom prst="rect">
            <a:avLst/>
          </a:prstGeom>
        </p:spPr>
      </p:pic>
    </p:spTree>
    <p:extLst>
      <p:ext uri="{BB962C8B-B14F-4D97-AF65-F5344CB8AC3E}">
        <p14:creationId xmlns:p14="http://schemas.microsoft.com/office/powerpoint/2010/main" val="271394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Region - South :</a:t>
            </a:r>
            <a:br>
              <a:rPr lang="en-US" sz="2400" dirty="0">
                <a:latin typeface="Times" pitchFamily="2" charset="0"/>
              </a:rPr>
            </a:br>
            <a:r>
              <a:rPr lang="en-US" sz="2000" dirty="0">
                <a:latin typeface="Times" pitchFamily="2" charset="0"/>
              </a:rPr>
              <a:t>1) The overall sales was : $ 3, 93, 721.91</a:t>
            </a:r>
            <a:br>
              <a:rPr lang="en-US" sz="2000" dirty="0">
                <a:latin typeface="Times" pitchFamily="2" charset="0"/>
              </a:rPr>
            </a:br>
            <a:r>
              <a:rPr lang="en-US" sz="2000" dirty="0">
                <a:latin typeface="Times" pitchFamily="2" charset="0"/>
              </a:rPr>
              <a:t>2) The overall profit was : $  46, 749.43</a:t>
            </a:r>
            <a:br>
              <a:rPr lang="en-US" sz="2000" dirty="0">
                <a:latin typeface="Times" pitchFamily="2" charset="0"/>
              </a:rPr>
            </a:br>
            <a:r>
              <a:rPr lang="en-US" sz="2000" dirty="0">
                <a:latin typeface="Times" pitchFamily="2" charset="0"/>
              </a:rPr>
              <a:t>3) The overall profit was : + 11.39%</a:t>
            </a:r>
            <a:br>
              <a:rPr lang="en-US" sz="2000" dirty="0">
                <a:latin typeface="Times" pitchFamily="2" charset="0"/>
              </a:rPr>
            </a:br>
            <a:r>
              <a:rPr lang="en-US" sz="2000" dirty="0">
                <a:latin typeface="Times" pitchFamily="2" charset="0"/>
              </a:rPr>
              <a:t>5) The maximum number of sales happened in ‘November’ and maximum profit happened in ‘September’.</a:t>
            </a:r>
            <a:br>
              <a:rPr lang="en-US" sz="2000" dirty="0">
                <a:latin typeface="Times" pitchFamily="2" charset="0"/>
              </a:rPr>
            </a:br>
            <a:r>
              <a:rPr lang="en-US" sz="2000" dirty="0">
                <a:latin typeface="Times" pitchFamily="2" charset="0"/>
              </a:rPr>
              <a:t>6) The minimum number of sales happened in ‘July’ and minimum profit happened in ‘October’.</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‘Florida’.</a:t>
            </a:r>
            <a:br>
              <a:rPr lang="en-US" sz="2000" dirty="0">
                <a:latin typeface="Times" pitchFamily="2" charset="0"/>
              </a:rPr>
            </a:br>
            <a:r>
              <a:rPr lang="en-US" sz="2000" dirty="0">
                <a:latin typeface="Times" pitchFamily="2" charset="0"/>
              </a:rPr>
              <a:t>9) Most overall item sold was ‘Phones’.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1660715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WEST</a:t>
            </a:r>
          </a:p>
        </p:txBody>
      </p:sp>
      <p:pic>
        <p:nvPicPr>
          <p:cNvPr id="4" name="Picture 3">
            <a:extLst>
              <a:ext uri="{FF2B5EF4-FFF2-40B4-BE49-F238E27FC236}">
                <a16:creationId xmlns:a16="http://schemas.microsoft.com/office/drawing/2014/main" id="{0FF3E288-B5D8-C88B-BECE-FB2C916ED346}"/>
              </a:ext>
            </a:extLst>
          </p:cNvPr>
          <p:cNvPicPr>
            <a:picLocks noChangeAspect="1"/>
          </p:cNvPicPr>
          <p:nvPr/>
        </p:nvPicPr>
        <p:blipFill>
          <a:blip r:embed="rId2"/>
          <a:stretch>
            <a:fillRect/>
          </a:stretch>
        </p:blipFill>
        <p:spPr>
          <a:xfrm>
            <a:off x="362027" y="367862"/>
            <a:ext cx="11467946" cy="5969877"/>
          </a:xfrm>
          <a:prstGeom prst="rect">
            <a:avLst/>
          </a:prstGeom>
        </p:spPr>
      </p:pic>
    </p:spTree>
    <p:extLst>
      <p:ext uri="{BB962C8B-B14F-4D97-AF65-F5344CB8AC3E}">
        <p14:creationId xmlns:p14="http://schemas.microsoft.com/office/powerpoint/2010/main" val="2615557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Region - West :</a:t>
            </a:r>
            <a:br>
              <a:rPr lang="en-US" sz="2400" dirty="0">
                <a:latin typeface="Times" pitchFamily="2" charset="0"/>
              </a:rPr>
            </a:br>
            <a:r>
              <a:rPr lang="en-US" sz="2000" dirty="0">
                <a:latin typeface="Times" pitchFamily="2" charset="0"/>
              </a:rPr>
              <a:t>1) The overall sales was : $ 7, 25, 457</a:t>
            </a:r>
            <a:br>
              <a:rPr lang="en-US" sz="2000" dirty="0">
                <a:latin typeface="Times" pitchFamily="2" charset="0"/>
              </a:rPr>
            </a:br>
            <a:r>
              <a:rPr lang="en-US" sz="2000" dirty="0">
                <a:latin typeface="Times" pitchFamily="2" charset="0"/>
              </a:rPr>
              <a:t>2) The overall profit was : $  1,08, 418.45</a:t>
            </a:r>
            <a:br>
              <a:rPr lang="en-US" sz="2000" dirty="0">
                <a:latin typeface="Times" pitchFamily="2" charset="0"/>
              </a:rPr>
            </a:br>
            <a:r>
              <a:rPr lang="en-US" sz="2000" dirty="0">
                <a:latin typeface="Times" pitchFamily="2" charset="0"/>
              </a:rPr>
              <a:t>3) The overall profit was : + 14.94 %</a:t>
            </a:r>
            <a:br>
              <a:rPr lang="en-US" sz="2000" dirty="0">
                <a:latin typeface="Times" pitchFamily="2" charset="0"/>
              </a:rPr>
            </a:br>
            <a:r>
              <a:rPr lang="en-US" sz="2000" dirty="0">
                <a:latin typeface="Times" pitchFamily="2" charset="0"/>
              </a:rPr>
              <a:t>5) The maximum number of sales happened in ‘December’ and maximum profit happened in ‘March’.</a:t>
            </a:r>
            <a:br>
              <a:rPr lang="en-US" sz="2000" dirty="0">
                <a:latin typeface="Times" pitchFamily="2" charset="0"/>
              </a:rPr>
            </a:br>
            <a:r>
              <a:rPr lang="en-US" sz="2000" dirty="0">
                <a:latin typeface="Times" pitchFamily="2" charset="0"/>
              </a:rPr>
              <a:t>6) The minimum number of sales happened in ‘February’ and minimum profit happened in ‘April’.</a:t>
            </a:r>
            <a:br>
              <a:rPr lang="en-US" sz="2000" dirty="0">
                <a:latin typeface="Times" pitchFamily="2" charset="0"/>
              </a:rPr>
            </a:br>
            <a:r>
              <a:rPr lang="en-US" sz="2000" dirty="0">
                <a:latin typeface="Times" pitchFamily="2" charset="0"/>
              </a:rPr>
              <a:t>7) Maximum profit came from the products from ‘Office supplies’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‘Chairs’.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2593522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764893-1131-2137-CB4F-182EB5A6881F}"/>
              </a:ext>
            </a:extLst>
          </p:cNvPr>
          <p:cNvPicPr>
            <a:picLocks noChangeAspect="1"/>
          </p:cNvPicPr>
          <p:nvPr/>
        </p:nvPicPr>
        <p:blipFill>
          <a:blip r:embed="rId2"/>
          <a:stretch>
            <a:fillRect/>
          </a:stretch>
        </p:blipFill>
        <p:spPr>
          <a:xfrm>
            <a:off x="362027" y="346841"/>
            <a:ext cx="11467946" cy="5864773"/>
          </a:xfrm>
          <a:prstGeom prst="rect">
            <a:avLst/>
          </a:prstGeom>
        </p:spPr>
      </p:pic>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FINAL ECOMMERCE SALES DASHBOARD</a:t>
            </a:r>
          </a:p>
        </p:txBody>
      </p:sp>
    </p:spTree>
    <p:extLst>
      <p:ext uri="{BB962C8B-B14F-4D97-AF65-F5344CB8AC3E}">
        <p14:creationId xmlns:p14="http://schemas.microsoft.com/office/powerpoint/2010/main" val="39999027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CONSUMER</a:t>
            </a:r>
          </a:p>
        </p:txBody>
      </p:sp>
      <p:pic>
        <p:nvPicPr>
          <p:cNvPr id="3" name="Picture 2">
            <a:extLst>
              <a:ext uri="{FF2B5EF4-FFF2-40B4-BE49-F238E27FC236}">
                <a16:creationId xmlns:a16="http://schemas.microsoft.com/office/drawing/2014/main" id="{19DEFC63-8B42-A52C-7252-10ECD3DCD020}"/>
              </a:ext>
            </a:extLst>
          </p:cNvPr>
          <p:cNvPicPr>
            <a:picLocks noChangeAspect="1"/>
          </p:cNvPicPr>
          <p:nvPr/>
        </p:nvPicPr>
        <p:blipFill>
          <a:blip r:embed="rId2"/>
          <a:stretch>
            <a:fillRect/>
          </a:stretch>
        </p:blipFill>
        <p:spPr>
          <a:xfrm>
            <a:off x="362027" y="399394"/>
            <a:ext cx="11467946" cy="5938346"/>
          </a:xfrm>
          <a:prstGeom prst="rect">
            <a:avLst/>
          </a:prstGeom>
        </p:spPr>
      </p:pic>
    </p:spTree>
    <p:extLst>
      <p:ext uri="{BB962C8B-B14F-4D97-AF65-F5344CB8AC3E}">
        <p14:creationId xmlns:p14="http://schemas.microsoft.com/office/powerpoint/2010/main" val="305371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SEGMENT - CONSUMER :</a:t>
            </a:r>
            <a:br>
              <a:rPr lang="en-US" sz="2400" dirty="0">
                <a:latin typeface="Times" pitchFamily="2" charset="0"/>
              </a:rPr>
            </a:br>
            <a:r>
              <a:rPr lang="en-US" sz="2000" dirty="0">
                <a:latin typeface="Times" pitchFamily="2" charset="0"/>
              </a:rPr>
              <a:t>1) The overall sales was : $ 11, 61, 401.35</a:t>
            </a:r>
            <a:br>
              <a:rPr lang="en-US" sz="2000" dirty="0">
                <a:latin typeface="Times" pitchFamily="2" charset="0"/>
              </a:rPr>
            </a:br>
            <a:r>
              <a:rPr lang="en-US" sz="2000" dirty="0">
                <a:latin typeface="Times" pitchFamily="2" charset="0"/>
              </a:rPr>
              <a:t>2) The overall profit was : $  1, 34, 119.21</a:t>
            </a:r>
            <a:br>
              <a:rPr lang="en-US" sz="2000" dirty="0">
                <a:latin typeface="Times" pitchFamily="2" charset="0"/>
              </a:rPr>
            </a:br>
            <a:r>
              <a:rPr lang="en-US" sz="2000" dirty="0">
                <a:latin typeface="Times" pitchFamily="2" charset="0"/>
              </a:rPr>
              <a:t>3) The overall profit was : + 11.55 %</a:t>
            </a:r>
            <a:br>
              <a:rPr lang="en-US" sz="2000" dirty="0">
                <a:latin typeface="Times" pitchFamily="2" charset="0"/>
              </a:rPr>
            </a:br>
            <a:r>
              <a:rPr lang="en-US" sz="2000" dirty="0">
                <a:latin typeface="Times" pitchFamily="2" charset="0"/>
              </a:rPr>
              <a:t>5) The maximum number of sales happened in ‘September’ and maximum profit happened in ‘September’.</a:t>
            </a:r>
            <a:br>
              <a:rPr lang="en-US" sz="2000" dirty="0">
                <a:latin typeface="Times" pitchFamily="2" charset="0"/>
              </a:rPr>
            </a:br>
            <a:r>
              <a:rPr lang="en-US" sz="2000" dirty="0">
                <a:latin typeface="Times" pitchFamily="2" charset="0"/>
              </a:rPr>
              <a:t>6) The minimum number of sales happened in ‘February’ and minimum profit happened in ‘January’.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‘Chairs’.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37933719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HOME OFFICE</a:t>
            </a:r>
          </a:p>
        </p:txBody>
      </p:sp>
      <p:pic>
        <p:nvPicPr>
          <p:cNvPr id="4" name="Picture 3">
            <a:extLst>
              <a:ext uri="{FF2B5EF4-FFF2-40B4-BE49-F238E27FC236}">
                <a16:creationId xmlns:a16="http://schemas.microsoft.com/office/drawing/2014/main" id="{1C7752D5-18FF-2632-4AE9-19589CD0A1AB}"/>
              </a:ext>
            </a:extLst>
          </p:cNvPr>
          <p:cNvPicPr>
            <a:picLocks noChangeAspect="1"/>
          </p:cNvPicPr>
          <p:nvPr/>
        </p:nvPicPr>
        <p:blipFill>
          <a:blip r:embed="rId2"/>
          <a:stretch>
            <a:fillRect/>
          </a:stretch>
        </p:blipFill>
        <p:spPr>
          <a:xfrm>
            <a:off x="362027" y="346842"/>
            <a:ext cx="11467946" cy="5990898"/>
          </a:xfrm>
          <a:prstGeom prst="rect">
            <a:avLst/>
          </a:prstGeom>
        </p:spPr>
      </p:pic>
    </p:spTree>
    <p:extLst>
      <p:ext uri="{BB962C8B-B14F-4D97-AF65-F5344CB8AC3E}">
        <p14:creationId xmlns:p14="http://schemas.microsoft.com/office/powerpoint/2010/main" val="32263963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SEGMENT – HOME OFFICE :</a:t>
            </a:r>
            <a:br>
              <a:rPr lang="en-US" sz="2400" dirty="0">
                <a:latin typeface="Times" pitchFamily="2" charset="0"/>
              </a:rPr>
            </a:br>
            <a:r>
              <a:rPr lang="en-US" sz="2000" dirty="0">
                <a:latin typeface="Times" pitchFamily="2" charset="0"/>
              </a:rPr>
              <a:t>1) The overall sales was : $ 4, 29, 653.15</a:t>
            </a:r>
            <a:br>
              <a:rPr lang="en-US" sz="2000" dirty="0">
                <a:latin typeface="Times" pitchFamily="2" charset="0"/>
              </a:rPr>
            </a:br>
            <a:r>
              <a:rPr lang="en-US" sz="2000" dirty="0">
                <a:latin typeface="Times" pitchFamily="2" charset="0"/>
              </a:rPr>
              <a:t>2) The overall profit was : $  60, 298.68</a:t>
            </a:r>
            <a:br>
              <a:rPr lang="en-US" sz="2000" dirty="0">
                <a:latin typeface="Times" pitchFamily="2" charset="0"/>
              </a:rPr>
            </a:br>
            <a:r>
              <a:rPr lang="en-US" sz="2000" dirty="0">
                <a:latin typeface="Times" pitchFamily="2" charset="0"/>
              </a:rPr>
              <a:t>3) The overall profit was : + 14.03 %</a:t>
            </a:r>
            <a:br>
              <a:rPr lang="en-US" sz="2000" dirty="0">
                <a:latin typeface="Times" pitchFamily="2" charset="0"/>
              </a:rPr>
            </a:br>
            <a:r>
              <a:rPr lang="en-US" sz="2000" dirty="0">
                <a:latin typeface="Times" pitchFamily="2" charset="0"/>
              </a:rPr>
              <a:t>5) The maximum number of sales happened in ‘November’ and maximum profit happened in ‘December’.</a:t>
            </a:r>
            <a:br>
              <a:rPr lang="en-US" sz="2000" dirty="0">
                <a:latin typeface="Times" pitchFamily="2" charset="0"/>
              </a:rPr>
            </a:br>
            <a:r>
              <a:rPr lang="en-US" sz="2000" dirty="0">
                <a:latin typeface="Times" pitchFamily="2" charset="0"/>
              </a:rPr>
              <a:t>6) The minimum number of sales happened in ‘February’ and minimum profit happened in ‘April’.</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‘Phones’.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1516458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OVERALL OBSERVATIONS :</a:t>
            </a:r>
            <a:br>
              <a:rPr lang="en-US" sz="2400" dirty="0">
                <a:latin typeface="Times" pitchFamily="2" charset="0"/>
              </a:rPr>
            </a:br>
            <a:r>
              <a:rPr lang="en-US" sz="2000" dirty="0">
                <a:latin typeface="Times" pitchFamily="2" charset="0"/>
              </a:rPr>
              <a:t>1) The Y.O.Y Growth of sales is : + 20.62%</a:t>
            </a:r>
            <a:br>
              <a:rPr lang="en-US" sz="2000" dirty="0">
                <a:latin typeface="Times" pitchFamily="2" charset="0"/>
              </a:rPr>
            </a:br>
            <a:r>
              <a:rPr lang="en-US" sz="2000" dirty="0">
                <a:latin typeface="Times" pitchFamily="2" charset="0"/>
              </a:rPr>
              <a:t>2) The Y.O.Y Growth of profit is : + 14.41%</a:t>
            </a:r>
            <a:br>
              <a:rPr lang="en-US" sz="2000" dirty="0">
                <a:latin typeface="Times" pitchFamily="2" charset="0"/>
              </a:rPr>
            </a:br>
            <a:r>
              <a:rPr lang="en-US" sz="2000" dirty="0">
                <a:latin typeface="Times" pitchFamily="2" charset="0"/>
              </a:rPr>
              <a:t>3) The Y.O.Y Growth of number of order is : - 5.15%</a:t>
            </a:r>
            <a:br>
              <a:rPr lang="en-US" sz="2000" dirty="0">
                <a:latin typeface="Times" pitchFamily="2" charset="0"/>
              </a:rPr>
            </a:br>
            <a:r>
              <a:rPr lang="en-US" sz="2000" dirty="0">
                <a:latin typeface="Times" pitchFamily="2" charset="0"/>
              </a:rPr>
              <a:t>4) The Y.O.Y Growth of profit margin is : + 12.47%</a:t>
            </a:r>
            <a:br>
              <a:rPr lang="en-US" sz="2000" dirty="0">
                <a:latin typeface="Times" pitchFamily="2" charset="0"/>
              </a:rPr>
            </a:br>
            <a:r>
              <a:rPr lang="en-US" sz="2000" dirty="0">
                <a:latin typeface="Times" pitchFamily="2" charset="0"/>
              </a:rPr>
              <a:t>5) The maximum number of sales happened in ‘November’ and maximum profit happened in ‘December’.</a:t>
            </a:r>
            <a:br>
              <a:rPr lang="en-US" sz="2000" dirty="0">
                <a:latin typeface="Times" pitchFamily="2" charset="0"/>
              </a:rPr>
            </a:br>
            <a:r>
              <a:rPr lang="en-US" sz="2000" dirty="0">
                <a:latin typeface="Times" pitchFamily="2" charset="0"/>
              </a:rPr>
              <a:t>6) The minimum number of sales happened in ‘February’ and minimum profit happened in ‘January’.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‘Mobile’.</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2260353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Year 2011</a:t>
            </a:r>
          </a:p>
        </p:txBody>
      </p:sp>
      <p:pic>
        <p:nvPicPr>
          <p:cNvPr id="3" name="Picture 2">
            <a:extLst>
              <a:ext uri="{FF2B5EF4-FFF2-40B4-BE49-F238E27FC236}">
                <a16:creationId xmlns:a16="http://schemas.microsoft.com/office/drawing/2014/main" id="{4FB8D18F-004C-DAD0-4D9B-32815A5DE0E2}"/>
              </a:ext>
            </a:extLst>
          </p:cNvPr>
          <p:cNvPicPr>
            <a:picLocks noChangeAspect="1"/>
          </p:cNvPicPr>
          <p:nvPr/>
        </p:nvPicPr>
        <p:blipFill>
          <a:blip r:embed="rId2"/>
          <a:stretch>
            <a:fillRect/>
          </a:stretch>
        </p:blipFill>
        <p:spPr>
          <a:xfrm>
            <a:off x="362027" y="409903"/>
            <a:ext cx="11467946" cy="5810341"/>
          </a:xfrm>
          <a:prstGeom prst="rect">
            <a:avLst/>
          </a:prstGeom>
        </p:spPr>
      </p:pic>
    </p:spTree>
    <p:extLst>
      <p:ext uri="{BB962C8B-B14F-4D97-AF65-F5344CB8AC3E}">
        <p14:creationId xmlns:p14="http://schemas.microsoft.com/office/powerpoint/2010/main" val="1628281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YEAR 2011 :</a:t>
            </a:r>
            <a:br>
              <a:rPr lang="en-US" sz="2400" dirty="0">
                <a:latin typeface="Times" pitchFamily="2" charset="0"/>
              </a:rPr>
            </a:br>
            <a:r>
              <a:rPr lang="en-US" sz="2000" dirty="0">
                <a:latin typeface="Times" pitchFamily="2" charset="0"/>
              </a:rPr>
              <a:t>1) The sales value in year 2011 was : $ 4, 84, 247.50</a:t>
            </a:r>
            <a:br>
              <a:rPr lang="en-US" sz="2000" dirty="0">
                <a:latin typeface="Times" pitchFamily="2" charset="0"/>
              </a:rPr>
            </a:br>
            <a:r>
              <a:rPr lang="en-US" sz="2000" dirty="0">
                <a:latin typeface="Times" pitchFamily="2" charset="0"/>
              </a:rPr>
              <a:t>2) The profit value in year 2011 was : $  49, 543</a:t>
            </a:r>
            <a:br>
              <a:rPr lang="en-US" sz="2000" dirty="0">
                <a:latin typeface="Times" pitchFamily="2" charset="0"/>
              </a:rPr>
            </a:br>
            <a:r>
              <a:rPr lang="en-US" sz="2000" dirty="0">
                <a:latin typeface="Times" pitchFamily="2" charset="0"/>
              </a:rPr>
              <a:t>3) The profit margin in year 2011 was : + 10.23%</a:t>
            </a:r>
            <a:br>
              <a:rPr lang="en-US" sz="2000" dirty="0">
                <a:latin typeface="Times" pitchFamily="2" charset="0"/>
              </a:rPr>
            </a:br>
            <a:r>
              <a:rPr lang="en-US" sz="2000" dirty="0">
                <a:latin typeface="Times" pitchFamily="2" charset="0"/>
              </a:rPr>
              <a:t>5) The maximum number of sales happened in ‘September’ and maximum profit happened in ‘November’.</a:t>
            </a:r>
            <a:br>
              <a:rPr lang="en-US" sz="2000" dirty="0">
                <a:latin typeface="Times" pitchFamily="2" charset="0"/>
              </a:rPr>
            </a:br>
            <a:r>
              <a:rPr lang="en-US" sz="2000" dirty="0">
                <a:latin typeface="Times" pitchFamily="2" charset="0"/>
              </a:rPr>
              <a:t>6) The minimum number of sales happened in ‘February’ and minimum profit happened in ‘July’.</a:t>
            </a:r>
            <a:br>
              <a:rPr lang="en-US" sz="2000" dirty="0">
                <a:latin typeface="Times" pitchFamily="2" charset="0"/>
              </a:rPr>
            </a:br>
            <a:r>
              <a:rPr lang="en-US" sz="2000" dirty="0">
                <a:latin typeface="Times" pitchFamily="2" charset="0"/>
              </a:rPr>
              <a:t>7) Maximum profit came from the products from ‘Office Supplies’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‘Mobile’.</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156690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Year 2012</a:t>
            </a:r>
          </a:p>
        </p:txBody>
      </p:sp>
      <p:pic>
        <p:nvPicPr>
          <p:cNvPr id="4" name="Picture 3">
            <a:extLst>
              <a:ext uri="{FF2B5EF4-FFF2-40B4-BE49-F238E27FC236}">
                <a16:creationId xmlns:a16="http://schemas.microsoft.com/office/drawing/2014/main" id="{2F7E981F-083E-52FF-D798-414445235746}"/>
              </a:ext>
            </a:extLst>
          </p:cNvPr>
          <p:cNvPicPr>
            <a:picLocks noChangeAspect="1"/>
          </p:cNvPicPr>
          <p:nvPr/>
        </p:nvPicPr>
        <p:blipFill>
          <a:blip r:embed="rId2"/>
          <a:stretch>
            <a:fillRect/>
          </a:stretch>
        </p:blipFill>
        <p:spPr>
          <a:xfrm>
            <a:off x="362027" y="399394"/>
            <a:ext cx="11467946" cy="5938346"/>
          </a:xfrm>
          <a:prstGeom prst="rect">
            <a:avLst/>
          </a:prstGeom>
        </p:spPr>
      </p:pic>
    </p:spTree>
    <p:extLst>
      <p:ext uri="{BB962C8B-B14F-4D97-AF65-F5344CB8AC3E}">
        <p14:creationId xmlns:p14="http://schemas.microsoft.com/office/powerpoint/2010/main" val="3195451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YEAR 2012 :</a:t>
            </a:r>
            <a:br>
              <a:rPr lang="en-US" sz="2400" dirty="0">
                <a:latin typeface="Times" pitchFamily="2" charset="0"/>
              </a:rPr>
            </a:br>
            <a:r>
              <a:rPr lang="en-US" sz="2000" dirty="0">
                <a:latin typeface="Times" pitchFamily="2" charset="0"/>
              </a:rPr>
              <a:t>1) The sales value in year 2012 was : $ 4, 70, 532.51</a:t>
            </a:r>
            <a:br>
              <a:rPr lang="en-US" sz="2000" dirty="0">
                <a:latin typeface="Times" pitchFamily="2" charset="0"/>
              </a:rPr>
            </a:br>
            <a:r>
              <a:rPr lang="en-US" sz="2000" dirty="0">
                <a:latin typeface="Times" pitchFamily="2" charset="0"/>
              </a:rPr>
              <a:t>2) The profit value in year 2012 was : $  61, 618.610</a:t>
            </a:r>
            <a:br>
              <a:rPr lang="en-US" sz="2000" dirty="0">
                <a:latin typeface="Times" pitchFamily="2" charset="0"/>
              </a:rPr>
            </a:br>
            <a:r>
              <a:rPr lang="en-US" sz="2000" dirty="0">
                <a:latin typeface="Times" pitchFamily="2" charset="0"/>
              </a:rPr>
              <a:t>3) The profit margin in year 2012 was : + 13.10 %</a:t>
            </a:r>
            <a:br>
              <a:rPr lang="en-US" sz="2000" dirty="0">
                <a:latin typeface="Times" pitchFamily="2" charset="0"/>
              </a:rPr>
            </a:br>
            <a:r>
              <a:rPr lang="en-US" sz="2000" dirty="0">
                <a:latin typeface="Times" pitchFamily="2" charset="0"/>
              </a:rPr>
              <a:t>5) The maximum number of sales happened in ‘November’ and maximum profit happened in ‘November’.</a:t>
            </a:r>
            <a:br>
              <a:rPr lang="en-US" sz="2000" dirty="0">
                <a:latin typeface="Times" pitchFamily="2" charset="0"/>
              </a:rPr>
            </a:br>
            <a:r>
              <a:rPr lang="en-US" sz="2000" dirty="0">
                <a:latin typeface="Times" pitchFamily="2" charset="0"/>
              </a:rPr>
              <a:t>6) The minimum number of sales happened in ‘February’ and minimum profit happened in ‘January’.</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‘Chairs’.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336051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FD108D-A8E4-8003-FE54-EB1D56B50725}"/>
              </a:ext>
            </a:extLst>
          </p:cNvPr>
          <p:cNvSpPr txBox="1"/>
          <p:nvPr/>
        </p:nvSpPr>
        <p:spPr>
          <a:xfrm>
            <a:off x="362027" y="6337739"/>
            <a:ext cx="11467946" cy="461665"/>
          </a:xfrm>
          <a:prstGeom prst="rect">
            <a:avLst/>
          </a:prstGeom>
          <a:noFill/>
        </p:spPr>
        <p:txBody>
          <a:bodyPr wrap="square" rtlCol="0">
            <a:spAutoFit/>
          </a:bodyPr>
          <a:lstStyle/>
          <a:p>
            <a:pPr algn="ctr"/>
            <a:r>
              <a:rPr lang="en-US" sz="2400" b="1" dirty="0">
                <a:latin typeface="Times" pitchFamily="2" charset="0"/>
              </a:rPr>
              <a:t>SALES DASHBOARD – Year 2013</a:t>
            </a:r>
          </a:p>
        </p:txBody>
      </p:sp>
      <p:pic>
        <p:nvPicPr>
          <p:cNvPr id="3" name="Picture 2">
            <a:extLst>
              <a:ext uri="{FF2B5EF4-FFF2-40B4-BE49-F238E27FC236}">
                <a16:creationId xmlns:a16="http://schemas.microsoft.com/office/drawing/2014/main" id="{48CFCDDF-880B-5065-AF65-E7EDB76FBD32}"/>
              </a:ext>
            </a:extLst>
          </p:cNvPr>
          <p:cNvPicPr>
            <a:picLocks noChangeAspect="1"/>
          </p:cNvPicPr>
          <p:nvPr/>
        </p:nvPicPr>
        <p:blipFill>
          <a:blip r:embed="rId2"/>
          <a:stretch>
            <a:fillRect/>
          </a:stretch>
        </p:blipFill>
        <p:spPr>
          <a:xfrm>
            <a:off x="362027" y="399394"/>
            <a:ext cx="11467946" cy="5938346"/>
          </a:xfrm>
          <a:prstGeom prst="rect">
            <a:avLst/>
          </a:prstGeom>
        </p:spPr>
      </p:pic>
    </p:spTree>
    <p:extLst>
      <p:ext uri="{BB962C8B-B14F-4D97-AF65-F5344CB8AC3E}">
        <p14:creationId xmlns:p14="http://schemas.microsoft.com/office/powerpoint/2010/main" val="2655438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C9B6A">
            <a:alpha val="88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9987-99FA-1941-2A4C-18BBE26FC0B8}"/>
              </a:ext>
            </a:extLst>
          </p:cNvPr>
          <p:cNvSpPr>
            <a:spLocks noGrp="1"/>
          </p:cNvSpPr>
          <p:nvPr>
            <p:ph type="ctrTitle"/>
          </p:nvPr>
        </p:nvSpPr>
        <p:spPr>
          <a:xfrm>
            <a:off x="304800" y="315310"/>
            <a:ext cx="11582400" cy="6053959"/>
          </a:xfrm>
        </p:spPr>
        <p:txBody>
          <a:bodyPr anchor="t">
            <a:normAutofit fontScale="90000"/>
          </a:bodyPr>
          <a:lstStyle/>
          <a:p>
            <a:pPr algn="l">
              <a:lnSpc>
                <a:spcPct val="200000"/>
              </a:lnSpc>
            </a:pPr>
            <a:r>
              <a:rPr lang="en-US" sz="2400" b="1" dirty="0">
                <a:latin typeface="Times" pitchFamily="2" charset="0"/>
              </a:rPr>
              <a:t>OBSERVATIONS BASED ON YEAR 2013 :</a:t>
            </a:r>
            <a:br>
              <a:rPr lang="en-US" sz="2400" dirty="0">
                <a:latin typeface="Times" pitchFamily="2" charset="0"/>
              </a:rPr>
            </a:br>
            <a:r>
              <a:rPr lang="en-US" sz="2000" dirty="0">
                <a:latin typeface="Times" pitchFamily="2" charset="0"/>
              </a:rPr>
              <a:t>1) The sales value in year 2013 was : $ 6, 08, 473.83</a:t>
            </a:r>
            <a:br>
              <a:rPr lang="en-US" sz="2000" dirty="0">
                <a:latin typeface="Times" pitchFamily="2" charset="0"/>
              </a:rPr>
            </a:br>
            <a:r>
              <a:rPr lang="en-US" sz="2000" dirty="0">
                <a:latin typeface="Times" pitchFamily="2" charset="0"/>
              </a:rPr>
              <a:t>2) The profit value in year 2013 was : $  81, 726.93</a:t>
            </a:r>
            <a:br>
              <a:rPr lang="en-US" sz="2000" dirty="0">
                <a:latin typeface="Times" pitchFamily="2" charset="0"/>
              </a:rPr>
            </a:br>
            <a:r>
              <a:rPr lang="en-US" sz="2000" dirty="0">
                <a:latin typeface="Times" pitchFamily="2" charset="0"/>
              </a:rPr>
              <a:t>3) The profit margin in year 2013 was : + 13.43 %</a:t>
            </a:r>
            <a:br>
              <a:rPr lang="en-US" sz="2000" dirty="0">
                <a:latin typeface="Times" pitchFamily="2" charset="0"/>
              </a:rPr>
            </a:br>
            <a:r>
              <a:rPr lang="en-US" sz="2000" dirty="0">
                <a:latin typeface="Times" pitchFamily="2" charset="0"/>
              </a:rPr>
              <a:t>5) The maximum number of sales happened in ‘December’ and maximum profit happened in ‘December’.</a:t>
            </a:r>
            <a:br>
              <a:rPr lang="en-US" sz="2000" dirty="0">
                <a:latin typeface="Times" pitchFamily="2" charset="0"/>
              </a:rPr>
            </a:br>
            <a:r>
              <a:rPr lang="en-US" sz="2000" dirty="0">
                <a:latin typeface="Times" pitchFamily="2" charset="0"/>
              </a:rPr>
              <a:t>6) The minimum number of sales happened in ‘January’ and minimum profit happened in ‘August’.</a:t>
            </a:r>
            <a:br>
              <a:rPr lang="en-US" sz="2000" dirty="0">
                <a:latin typeface="Times" pitchFamily="2" charset="0"/>
              </a:rPr>
            </a:br>
            <a:r>
              <a:rPr lang="en-US" sz="2000" dirty="0">
                <a:latin typeface="Times" pitchFamily="2" charset="0"/>
              </a:rPr>
              <a:t>7) Maximum profit came from the products from ‘Technology’ category.</a:t>
            </a:r>
            <a:br>
              <a:rPr lang="en-US" sz="2000" dirty="0">
                <a:latin typeface="Times" pitchFamily="2" charset="0"/>
              </a:rPr>
            </a:br>
            <a:r>
              <a:rPr lang="en-US" sz="2000" dirty="0">
                <a:latin typeface="Times" pitchFamily="2" charset="0"/>
              </a:rPr>
              <a:t>8) Most sales happened in ‘California’.</a:t>
            </a:r>
            <a:br>
              <a:rPr lang="en-US" sz="2000" dirty="0">
                <a:latin typeface="Times" pitchFamily="2" charset="0"/>
              </a:rPr>
            </a:br>
            <a:r>
              <a:rPr lang="en-US" sz="2000" dirty="0">
                <a:latin typeface="Times" pitchFamily="2" charset="0"/>
              </a:rPr>
              <a:t>9) Most overall item sold was ‘Chairs’.</a:t>
            </a:r>
            <a:br>
              <a:rPr lang="en-US" sz="2000" dirty="0">
                <a:latin typeface="Times" pitchFamily="2" charset="0"/>
              </a:rPr>
            </a:br>
            <a:br>
              <a:rPr lang="en-US" sz="2400" dirty="0">
                <a:latin typeface="Times" pitchFamily="2" charset="0"/>
              </a:rPr>
            </a:br>
            <a:endParaRPr lang="en-US" sz="2400" dirty="0">
              <a:latin typeface="Times" pitchFamily="2" charset="0"/>
            </a:endParaRPr>
          </a:p>
        </p:txBody>
      </p:sp>
    </p:spTree>
    <p:extLst>
      <p:ext uri="{BB962C8B-B14F-4D97-AF65-F5344CB8AC3E}">
        <p14:creationId xmlns:p14="http://schemas.microsoft.com/office/powerpoint/2010/main" val="2800436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{5845C12E-9A82-8042-9AD1-323D60D27C29}tf10001120</Template>
  <TotalTime>97</TotalTime>
  <Words>1491</Words>
  <Application>Microsoft Macintosh PowerPoint</Application>
  <PresentationFormat>Widescreen</PresentationFormat>
  <Paragraphs>29</Paragraphs>
  <Slides>23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vt:lpstr>
      <vt:lpstr>Office Theme</vt:lpstr>
      <vt:lpstr>E-COMMERCE SALES ANALYSIS</vt:lpstr>
      <vt:lpstr>PowerPoint Presentation</vt:lpstr>
      <vt:lpstr>OVERALL OBSERVATIONS : 1) The Y.O.Y Growth of sales is : + 20.62% 2) The Y.O.Y Growth of profit is : + 14.41% 3) The Y.O.Y Growth of number of order is : - 5.15% 4) The Y.O.Y Growth of profit margin is : + 12.47% 5) The maximum number of sales happened in ‘November’ and maximum profit happened in ‘December’. 6) The minimum number of sales happened in ‘February’ and minimum profit happened in ‘January’. 7) Maximum profit came from the products from ‘Technology’ category. 8) Most sales happened in ‘California’. 9) Most overall item sold was ‘Mobile’.  </vt:lpstr>
      <vt:lpstr>PowerPoint Presentation</vt:lpstr>
      <vt:lpstr>OBSERVATIONS BASED ON YEAR 2011 : 1) The sales value in year 2011 was : $ 4, 84, 247.50 2) The profit value in year 2011 was : $  49, 543 3) The profit margin in year 2011 was : + 10.23% 5) The maximum number of sales happened in ‘September’ and maximum profit happened in ‘November’. 6) The minimum number of sales happened in ‘February’ and minimum profit happened in ‘July’. 7) Maximum profit came from the products from ‘Office Supplies’ category. 8) Most sales happened in ‘California’. 9) Most overall item sold was ‘Mobile’.  </vt:lpstr>
      <vt:lpstr>PowerPoint Presentation</vt:lpstr>
      <vt:lpstr>OBSERVATIONS BASED ON YEAR 2012 : 1) The sales value in year 2012 was : $ 4, 70, 532.51 2) The profit value in year 2012 was : $  61, 618.610 3) The profit margin in year 2012 was : + 13.10 % 5) The maximum number of sales happened in ‘November’ and maximum profit happened in ‘November’. 6) The minimum number of sales happened in ‘February’ and minimum profit happened in ‘January’. 7) Maximum profit came from the products from ‘Technology’ category. 8) Most sales happened in ‘California’. 9) Most overall item sold was ‘Chairs’.  </vt:lpstr>
      <vt:lpstr>PowerPoint Presentation</vt:lpstr>
      <vt:lpstr>OBSERVATIONS BASED ON YEAR 2013 : 1) The sales value in year 2013 was : $ 6, 08, 473.83 2) The profit value in year 2013 was : $  81, 726.93 3) The profit margin in year 2013 was : + 13.43 % 5) The maximum number of sales happened in ‘December’ and maximum profit happened in ‘December’. 6) The minimum number of sales happened in ‘January’ and minimum profit happened in ‘August’. 7) Maximum profit came from the products from ‘Technology’ category. 8) Most sales happened in ‘California’. 9) Most overall item sold was ‘Chairs’.  </vt:lpstr>
      <vt:lpstr>PowerPoint Presentation</vt:lpstr>
      <vt:lpstr>OBSERVATIONS BASED ON YEAR 2014 : 1) The sales value in year 2014 was : $ 7, 33, 947.02 2) The profit value in year 2013 was : $  93, 507.51 3) The profit margin in year 2013 was : + 12.74 % 5) The maximum number of sales happened in ‘November’ and maximum profit happened in ‘March’. 6) The minimum number of sales happened in ‘February’ and minimum profit happened in ‘February’. 7) Maximum profit came from the products from ‘Technology’ category. 8) Most sales happened in ‘California’. 9) Most overall item sold was ‘Phones’.  </vt:lpstr>
      <vt:lpstr>PowerPoint Presentation</vt:lpstr>
      <vt:lpstr>OBSERVATIONS BASED ON Region - Central : 1) The overall sales was : $ 5, 01, 239.89 2) The overall profit was : $  39, 706.36 3) The overall profit was : + 7.92% 5) The maximum number of sales happened in ‘September’ and maximum profit happened in ‘October’. 6) The minimum number of sales happened in ‘February’ and minimum profit happened in ‘July’. 7) Maximum profit came from the products from ‘Technology’ category. 8) Most sales happened in ‘Texas’. 9) Most overall item sold was ‘Chairs’.  </vt:lpstr>
      <vt:lpstr>PowerPoint Presentation</vt:lpstr>
      <vt:lpstr>OBSERVATIONS BASED ON Region - East : 1) The overall sales was : $ 6, 78, 781.24 2) The overall profit was : $  91, 522.78 3) The overall profit was : + 13.48% 5) The maximum number of sales happened in ‘November’ and maximum profit happened in ‘November’. 6) The minimum number of sales happened in ‘January’ and minimum profit happened in ‘January’. 7) Maximum profit came from the products from ‘Technology’ category. 8) Most sales happened in ‘New York’. 9) Most overall item sold was ‘Phones’.  </vt:lpstr>
      <vt:lpstr>PowerPoint Presentation</vt:lpstr>
      <vt:lpstr>OBSERVATIONS BASED ON Region - South : 1) The overall sales was : $ 3, 93, 721.91 2) The overall profit was : $  46, 749.43 3) The overall profit was : + 11.39% 5) The maximum number of sales happened in ‘November’ and maximum profit happened in ‘September’. 6) The minimum number of sales happened in ‘July’ and minimum profit happened in ‘October’. 7) Maximum profit came from the products from ‘Technology’ category. 8) Most sales happened in ‘Florida’. 9) Most overall item sold was ‘Phones’.  </vt:lpstr>
      <vt:lpstr>PowerPoint Presentation</vt:lpstr>
      <vt:lpstr>OBSERVATIONS BASED ON Region - West : 1) The overall sales was : $ 7, 25, 457 2) The overall profit was : $  1,08, 418.45 3) The overall profit was : + 14.94 % 5) The maximum number of sales happened in ‘December’ and maximum profit happened in ‘March’. 6) The minimum number of sales happened in ‘February’ and minimum profit happened in ‘April’. 7) Maximum profit came from the products from ‘Office supplies’ category. 8) Most sales happened in ‘California’. 9) Most overall item sold was ‘Chairs’.  </vt:lpstr>
      <vt:lpstr>PowerPoint Presentation</vt:lpstr>
      <vt:lpstr>OBSERVATIONS BASED ON SEGMENT - CONSUMER : 1) The overall sales was : $ 11, 61, 401.35 2) The overall profit was : $  1, 34, 119.21 3) The overall profit was : + 11.55 % 5) The maximum number of sales happened in ‘September’ and maximum profit happened in ‘September’. 6) The minimum number of sales happened in ‘February’ and minimum profit happened in ‘January’. 7) Maximum profit came from the products from ‘Technology’ category. 8) Most sales happened in ‘California’. 9) Most overall item sold was ‘Chairs’.  </vt:lpstr>
      <vt:lpstr>PowerPoint Presentation</vt:lpstr>
      <vt:lpstr>OBSERVATIONS BASED ON SEGMENT – HOME OFFICE : 1) The overall sales was : $ 4, 29, 653.15 2) The overall profit was : $  60, 298.68 3) The overall profit was : + 14.03 % 5) The maximum number of sales happened in ‘November’ and maximum profit happened in ‘December’. 6) The minimum number of sales happened in ‘February’ and minimum profit happened in ‘April’. 7) Maximum profit came from the products from ‘Technology’ category. 8) Most sales happened in ‘California’. 9) Most overall item sold was ‘Phones’.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SALES ANALYSIS</dc:title>
  <dc:creator>shreyash borkar</dc:creator>
  <cp:lastModifiedBy>shreyash borkar</cp:lastModifiedBy>
  <cp:revision>1</cp:revision>
  <dcterms:created xsi:type="dcterms:W3CDTF">2023-07-20T05:08:22Z</dcterms:created>
  <dcterms:modified xsi:type="dcterms:W3CDTF">2023-07-20T06:46:22Z</dcterms:modified>
</cp:coreProperties>
</file>

<file path=docProps/thumbnail.jpeg>
</file>